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7" autoAdjust="0"/>
    <p:restoredTop sz="94660"/>
  </p:normalViewPr>
  <p:slideViewPr>
    <p:cSldViewPr snapToGrid="0">
      <p:cViewPr>
        <p:scale>
          <a:sx n="125" d="100"/>
          <a:sy n="125" d="100"/>
        </p:scale>
        <p:origin x="-1590" y="23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88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697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99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13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54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79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09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20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19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21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67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BC1E-B4F6-49A3-8B81-F24FC3012B18}" type="datetimeFigureOut">
              <a:rPr lang="en-AU" smtClean="0"/>
              <a:t>5/03/2018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D056-B317-4E65-A667-D66EDD0574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14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" Type="http://schemas.openxmlformats.org/officeDocument/2006/relationships/image" Target="../media/image2.jpeg"/><Relationship Id="rId21" Type="http://schemas.openxmlformats.org/officeDocument/2006/relationships/image" Target="../media/image20.jp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g"/><Relationship Id="rId27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14" descr="รูปภาพที่เกี่ยวข้อง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07" b="-1"/>
          <a:stretch/>
        </p:blipFill>
        <p:spPr bwMode="auto">
          <a:xfrm rot="581862">
            <a:off x="-844154" y="-1949190"/>
            <a:ext cx="9901708" cy="520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4" descr="รูปภาพที่เกี่ยวข้อง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95" b="-1"/>
          <a:stretch/>
        </p:blipFill>
        <p:spPr bwMode="auto">
          <a:xfrm>
            <a:off x="-188876" y="2727496"/>
            <a:ext cx="9901708" cy="445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491116" y="3397338"/>
            <a:ext cx="1754282" cy="459732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-236220" y="1092987"/>
            <a:ext cx="2191749" cy="3478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239561" y="0"/>
            <a:ext cx="64787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จุดเรียนรู้</a:t>
            </a:r>
            <a:r>
              <a:rPr lang="th-TH" sz="3200" b="1" dirty="0" err="1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</a:t>
            </a:r>
            <a:r>
              <a:rPr lang="th-TH" sz="32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การขยะอินทรีย์และขยะเปียกในครัวเรือน</a:t>
            </a:r>
          </a:p>
          <a:p>
            <a:pPr algn="ctr"/>
            <a:r>
              <a:rPr lang="th-TH" sz="32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ณ </a:t>
            </a:r>
            <a:r>
              <a:rPr lang="en-US" sz="32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…</a:t>
            </a:r>
            <a:endParaRPr lang="en-AU" sz="32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Picture 2" descr="ผลการค้นหารูปภาพสำหรับ organic wast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550" y="1123416"/>
            <a:ext cx="1094303" cy="726686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ผลการค้นหารูปภาพสำหรับ เศษอาหาร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587" y="1915784"/>
            <a:ext cx="1020487" cy="680325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6" descr="รูปภาพที่เกี่ยวข้อง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397" y="1913074"/>
            <a:ext cx="710131" cy="7101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114108"/>
            <a:ext cx="28860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ขยะอินทรีย์และขยะเปียก </a:t>
            </a:r>
          </a:p>
          <a:p>
            <a:pPr algn="thaiDist"/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ขยะที่สามารถย่อยสลายได้ ส่วนใหญ่เกิดจากกิจกรรมการอุปโภคและบริโภคในครัวเรือน และสามารถนำมาหมักทำปุ๋ยได้ เช่น เศษเหลืออาหาร เศษผัก เปลือกผลไม้ หญ้า ใบไม้ ซากพืช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ฯลฯ</a:t>
            </a:r>
            <a:endParaRPr lang="en-AU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1155" y="2811699"/>
            <a:ext cx="5275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ขั้นตอนและวิธีการกำจัดขยะอินทรีย์และขยะเปียกในครัวเรือน</a:t>
            </a:r>
            <a:endParaRPr lang="th-TH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32" name="Picture 8" descr="à¸à¸¥à¸à¸²à¸£à¸à¹à¸à¸«à¸²à¸£à¸¹à¸à¸ à¸²à¸à¸ªà¸³à¸«à¸£à¸±à¸ à¹à¸¨à¸©à¸à¸·à¸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028" y="1096245"/>
            <a:ext cx="1387475" cy="781029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à¸à¸¥à¸à¸²à¸£à¸à¹à¸à¸«à¸²à¸£à¸¹à¸à¸ à¸²à¸à¸ªà¸³à¸«à¸£à¸±à¸ organic waste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39" y="2745324"/>
            <a:ext cx="461665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à¸à¸¥à¸à¸²à¸£à¸à¹à¸à¸«à¸²à¸£à¸¹à¸à¸ à¸²à¸à¸ªà¸³à¸«à¸£à¸±à¸ organic waste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78" y="2746036"/>
            <a:ext cx="461665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http://www.dla.go.th/work/ppt/changeofgoo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681" y="9166843"/>
            <a:ext cx="1453863" cy="66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สี่เหลี่ยมผืนผ้า 6"/>
          <p:cNvSpPr/>
          <p:nvPr/>
        </p:nvSpPr>
        <p:spPr>
          <a:xfrm>
            <a:off x="0" y="4820609"/>
            <a:ext cx="14668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จัดเตรียมภาชนะหรือเศษวัสดุภาชนะเหลือใช้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เช่น ถังสี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ถังพลาสติกใช้แล้ว ขนาดของภาชนะขึ้นอยู่กับปริมาณขยะในครัวเรือน หากมีมากก็ใช้ภาชนะที่มีขนาดใหญ่ขึ้นตามความเหมาะสม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(ภาชนะที่ใช้อาจเป็นถังพลาสติกหรือภาชนะอื่นๆ ที่มีฝาปิด)</a:t>
            </a:r>
            <a:endParaRPr lang="en-US" sz="1200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8" name="Picture 14" descr="à¸à¸¥à¸à¸²à¸£à¸à¹à¸à¸«à¸²à¸£à¸¹à¸à¸ à¸²à¸à¸ªà¸³à¸«à¸£à¸±à¸ à¸à¸±à¸à¸ªà¸µ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22" y="4113785"/>
            <a:ext cx="543139" cy="54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à¸à¸¥à¸à¸²à¸£à¸à¹à¸à¸«à¸²à¸£à¸¹à¸à¸ à¸²à¸à¸ªà¸³à¸«à¸£à¸±à¸ à¸à¸±à¸à¸ªà¸µà¸à¹à¸²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71" y="4072493"/>
            <a:ext cx="576897" cy="57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2380" y="4720424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ernard MT Condensed" panose="02050806060905020404" pitchFamily="18" charset="0"/>
              </a:rPr>
              <a:t>1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918" y="7271070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nard MT Condensed" panose="02050806060905020404" pitchFamily="18" charset="0"/>
              </a:rPr>
              <a:t>2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30" name="สี่เหลี่ยมผืนผ้า 9"/>
          <p:cNvSpPr/>
          <p:nvPr/>
        </p:nvSpPr>
        <p:spPr>
          <a:xfrm>
            <a:off x="47555" y="7400213"/>
            <a:ext cx="15632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1200" dirty="0">
                <a:latin typeface="TH SarabunPSK" pitchFamily="34" charset="-34"/>
                <a:cs typeface="TH SarabunPSK" pitchFamily="34" charset="-34"/>
              </a:rPr>
              <a:t>เจาะรูหรือตัดภาชนะดังกล่าวที่ก้นถังแล้วขุดหลุมขนาดความลึก 2 ใน 3 ส่วนของความสูงของภาชนะนำภาชนะที่เตรียมไว้ไปใส่ในหลุมที่ขุด ทั้งนี้หากมีปริมาณขยะอินทรีย์เกิดขึ้นมากและมีพื้นที่เหลือ สามารถทำได้มากกว่า 1 จุด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23072" y="4567902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nard MT Condensed" panose="02050806060905020404" pitchFamily="18" charset="0"/>
              </a:rPr>
              <a:t>3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854" y="3397338"/>
            <a:ext cx="145732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h-TH" sz="2800" b="1" dirty="0" smtClean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รูปแบบที่ </a:t>
            </a:r>
            <a:r>
              <a:rPr lang="en-US" sz="2800" b="1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en-AU" sz="2800" b="1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5" name="รูปภาพ 5" descr="2327.jpg"/>
          <p:cNvPicPr>
            <a:picLocks noChangeAspect="1"/>
          </p:cNvPicPr>
          <p:nvPr/>
        </p:nvPicPr>
        <p:blipFill>
          <a:blip r:embed="rId11" cstate="print"/>
          <a:srcRect b="17857"/>
          <a:stretch>
            <a:fillRect/>
          </a:stretch>
        </p:blipFill>
        <p:spPr>
          <a:xfrm>
            <a:off x="936218" y="4102841"/>
            <a:ext cx="445751" cy="552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36" name="Picture 4" descr="ผลการค้นหารูปภาพสำหรับ ลำพูน ขยะเปียก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2" t="16848" r="23710"/>
          <a:stretch/>
        </p:blipFill>
        <p:spPr bwMode="auto">
          <a:xfrm>
            <a:off x="829197" y="8716049"/>
            <a:ext cx="666723" cy="6866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44" name="Picture 20" descr="à¸à¸¥à¸à¸²à¸£à¸à¹à¸à¸«à¸²à¸£à¸¹à¸à¸ à¸²à¸à¸ªà¸³à¸«à¸£à¸±à¸ à¸à¸¸à¸ à¸à¸­à¸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6" r="24299"/>
          <a:stretch/>
        </p:blipFill>
        <p:spPr bwMode="auto">
          <a:xfrm>
            <a:off x="138309" y="8732969"/>
            <a:ext cx="662845" cy="688742"/>
          </a:xfrm>
          <a:prstGeom prst="flowChartAlternateProcess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613294" y="6032383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nard MT Condensed" panose="02050806060905020404" pitchFamily="18" charset="0"/>
              </a:rPr>
              <a:t>4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41" name="สี่เหลี่ยมผืนผ้า 14"/>
          <p:cNvSpPr/>
          <p:nvPr/>
        </p:nvSpPr>
        <p:spPr>
          <a:xfrm>
            <a:off x="1618709" y="6161809"/>
            <a:ext cx="1435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     จุลินทรีย์ในดิน, ไส้เดือนในดิน จะทำการย่อยเศษอาหารในภาชนะให้กลายเป็นปุ๋ย (ระยะเวลาขึ้นอยู่กับปริมาณขยะเปียก) หากมีกลิ่นเหม็นสามารถเติมน้ำหมัก </a:t>
            </a:r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EM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 หรือเอาเศษหญ้าและใบไม้มาปิดอีก </a:t>
            </a:r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200" dirty="0" smtClean="0">
                <a:latin typeface="TH SarabunPSK" pitchFamily="34" charset="-34"/>
                <a:cs typeface="TH SarabunPSK" pitchFamily="34" charset="-34"/>
              </a:rPr>
              <a:t>ชั้น</a:t>
            </a:r>
            <a:endParaRPr lang="en-US" sz="1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54391" y="8436812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nard MT Condensed" panose="02050806060905020404" pitchFamily="18" charset="0"/>
              </a:rPr>
              <a:t>5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44" name="สี่เหลี่ยมผืนผ้า 15"/>
          <p:cNvSpPr/>
          <p:nvPr/>
        </p:nvSpPr>
        <p:spPr>
          <a:xfrm>
            <a:off x="1657997" y="8563065"/>
            <a:ext cx="1404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เมื่อปริมาณเศษอาหารถึงระดับเดียวกับพื้นดินที่ขุดไว้ ให้เอาดินกลบ แล้วย้ายถังไปทำตามขั้นตอนเดิมที่จุดอื่นต่อไป</a:t>
            </a:r>
            <a:endParaRPr lang="th-TH" sz="12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46" name="Picture 22" descr="à¸à¸¥à¸à¸²à¸£à¸à¹à¸à¸«à¸²à¸£à¸¹à¸à¸ à¸²à¸à¸ªà¸³à¸«à¸£à¸±à¸ à¹à¸¨à¸©à¸«à¸à¹à¸² à¹à¸à¹à¸¡à¹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182" y="5541829"/>
            <a:ext cx="851862" cy="63857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รูปภาพ 10" descr="2327.jpg"/>
          <p:cNvPicPr>
            <a:picLocks noChangeAspect="1"/>
          </p:cNvPicPr>
          <p:nvPr/>
        </p:nvPicPr>
        <p:blipFill rotWithShape="1">
          <a:blip r:embed="rId15" cstate="print"/>
          <a:srcRect t="7519"/>
          <a:stretch/>
        </p:blipFill>
        <p:spPr>
          <a:xfrm>
            <a:off x="841837" y="6511359"/>
            <a:ext cx="625013" cy="834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048" name="Picture 24" descr="à¸à¸¥à¸à¸²à¸£à¸à¹à¸à¸«à¸²à¸£à¸¹à¸à¸ à¸²à¸à¸ªà¸³à¸«à¸£à¸±à¸ à¸¥à¸³à¸à¸¹à¸ à¸à¸¢à¸°à¹à¸à¸µà¸¢à¸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578" y="7630243"/>
            <a:ext cx="640194" cy="853591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4667951" y="3387198"/>
            <a:ext cx="145732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h-TH" sz="2800" b="1" dirty="0" smtClean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รูปแบบที่ </a:t>
            </a:r>
            <a:r>
              <a:rPr lang="en-US" sz="2800" b="1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en-AU" sz="2800" b="1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05878" y="3387198"/>
            <a:ext cx="1754282" cy="459732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0" name="รูปภาพ 7" descr="2327.jpg"/>
          <p:cNvPicPr>
            <a:picLocks noChangeAspect="1"/>
          </p:cNvPicPr>
          <p:nvPr/>
        </p:nvPicPr>
        <p:blipFill>
          <a:blip r:embed="rId17" cstate="print"/>
          <a:srcRect t="21429"/>
          <a:stretch>
            <a:fillRect/>
          </a:stretch>
        </p:blipFill>
        <p:spPr>
          <a:xfrm>
            <a:off x="121706" y="6511359"/>
            <a:ext cx="679449" cy="8061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052" name="Picture 28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27" y="4034148"/>
            <a:ext cx="995740" cy="66137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สี่เหลี่ยมผืนผ้า 6"/>
          <p:cNvSpPr/>
          <p:nvPr/>
        </p:nvSpPr>
        <p:spPr>
          <a:xfrm>
            <a:off x="3506272" y="4861227"/>
            <a:ext cx="16185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จัดเตรียมท่อซีเมนต์เหลือใช้ หรือจัดทำคอกไม้ล้อมรอบต้นไม้หรือสเวียน ไว้สำหรับรองรับขยะอินทรีย์หรือขยะเปียก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26488" y="4734939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ernard MT Condensed" panose="02050806060905020404" pitchFamily="18" charset="0"/>
              </a:rPr>
              <a:t>1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pic>
        <p:nvPicPr>
          <p:cNvPr id="1054" name="Picture 30" descr="à¸à¸¥à¸à¸²à¸£à¸à¹à¸à¸«à¸²à¸£à¸¹à¸à¸ à¸²à¸à¸ªà¸³à¸«à¸£à¸±à¸ à¸à¹à¸­ à¸à¸µà¹à¸¡à¸à¸à¹ à¹à¸«à¸¥à¸·à¸­à¹à¸à¹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9" t="28018" r="8278"/>
          <a:stretch/>
        </p:blipFill>
        <p:spPr bwMode="auto">
          <a:xfrm>
            <a:off x="3601448" y="4057926"/>
            <a:ext cx="733425" cy="714943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à¸à¸¥à¸à¸²à¸£à¸à¹à¸à¸«à¸²à¸£à¸¹à¸à¸ à¸²à¸à¸ªà¸³à¸«à¸£à¸±à¸ à¹à¸ªà¸§à¸µà¸¢à¸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8" t="9824" r="33936"/>
          <a:stretch/>
        </p:blipFill>
        <p:spPr bwMode="auto">
          <a:xfrm>
            <a:off x="4362222" y="4053198"/>
            <a:ext cx="713387" cy="73709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3577726" y="8267237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ernard MT Condensed" panose="02050806060905020404" pitchFamily="18" charset="0"/>
              </a:rPr>
              <a:t>3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61" name="สี่เหลี่ยมผืนผ้า 9"/>
          <p:cNvSpPr/>
          <p:nvPr/>
        </p:nvSpPr>
        <p:spPr>
          <a:xfrm>
            <a:off x="3601012" y="8393871"/>
            <a:ext cx="1453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1200" dirty="0" smtClean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1200" dirty="0">
                <a:latin typeface="TH SarabunPSK" pitchFamily="34" charset="-34"/>
                <a:cs typeface="TH SarabunPSK" pitchFamily="34" charset="-34"/>
              </a:rPr>
              <a:t>นำขยะอินทรีย์ ขยะเปียก เศษอาหาร เปลือกผลไม้ เศษหญ้า เศษใบ้ไม้เทใส่ในจุดที่ได้จัดเตรียมไว้ตามข้อ 1</a:t>
            </a:r>
          </a:p>
        </p:txBody>
      </p:sp>
      <p:sp>
        <p:nvSpPr>
          <p:cNvPr id="17" name="AutoShape 34" descr="à¸à¸¥à¸à¸²à¸£à¸à¹à¸à¸«à¸²à¸£à¸¹à¸à¸ à¸²à¸à¸ªà¸³à¸«à¸£à¸±à¸ à¸«à¸¡à¸±à¸à¹à¸¨à¸©à¸­à¸²à¸«à¸²à¸£à¸à¹à¸²à¸à¸¸à¹à¸¢"/>
          <p:cNvSpPr>
            <a:spLocks noChangeAspect="1" noChangeArrowheads="1"/>
          </p:cNvSpPr>
          <p:nvPr/>
        </p:nvSpPr>
        <p:spPr bwMode="auto">
          <a:xfrm>
            <a:off x="-1924685" y="15271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58" y="7499487"/>
            <a:ext cx="1025805" cy="771405"/>
          </a:xfrm>
          <a:prstGeom prst="round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66" y="5724457"/>
            <a:ext cx="1020486" cy="771587"/>
          </a:xfrm>
          <a:prstGeom prst="roundRect">
            <a:avLst/>
          </a:prstGeom>
        </p:spPr>
      </p:pic>
      <p:sp>
        <p:nvSpPr>
          <p:cNvPr id="69" name="สี่เหลี่ยมผืนผ้า 6"/>
          <p:cNvSpPr/>
          <p:nvPr/>
        </p:nvSpPr>
        <p:spPr>
          <a:xfrm>
            <a:off x="3533396" y="6496044"/>
            <a:ext cx="15914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รองท่อซีเมนต์ด้วยอิฐหรือวัสดุ เพื่อยกฐานของท่อซีเมนต์ให้มีช่องว่างอากาศ หลังจากนั้นให้เติมดินหรือใบไม้ลงไปที่ฐานวงล้อซีเมนต์</a:t>
            </a:r>
          </a:p>
        </p:txBody>
      </p:sp>
      <p:sp>
        <p:nvSpPr>
          <p:cNvPr id="70" name="TextBox 69"/>
          <p:cNvSpPr txBox="1"/>
          <p:nvPr/>
        </p:nvSpPr>
        <p:spPr>
          <a:xfrm flipH="1">
            <a:off x="3550088" y="6352309"/>
            <a:ext cx="260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ernard MT Condensed" panose="02050806060905020404" pitchFamily="18" charset="0"/>
              </a:rPr>
              <a:t>2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71" name="สี่เหลี่ยมผืนผ้า 6"/>
          <p:cNvSpPr/>
          <p:nvPr/>
        </p:nvSpPr>
        <p:spPr>
          <a:xfrm>
            <a:off x="5266143" y="5006977"/>
            <a:ext cx="13610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นำเศษใบไม้แห้งมาโรยปิด เพื่อเป็นการป้องกันกลิ่นเหม็นและป้องกันแมลงต่าง ๆ โดยสามารถเติมน้ำยา </a:t>
            </a:r>
            <a:r>
              <a:rPr lang="en-US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EM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เพื่อป้องกันกลิ่นและเร่งปฏิกิริยาการหมักได้อีกด้วย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77256" y="4874639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ernard MT Condensed" panose="02050806060905020404" pitchFamily="18" charset="0"/>
              </a:rPr>
              <a:t>4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pic>
        <p:nvPicPr>
          <p:cNvPr id="1068" name="Picture 44" descr="à¸à¸¥à¸à¸²à¸£à¸à¹à¸à¸«à¸²à¸£à¸¹à¸à¸ à¸²à¸à¸ªà¸³à¸«à¸£à¸±à¸ à¹à¸¨à¸© à¹à¸à¹à¸¡à¹ à¸à¸¸à¹à¸¢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73"/>
          <a:stretch/>
        </p:blipFill>
        <p:spPr bwMode="auto">
          <a:xfrm>
            <a:off x="5366904" y="4167264"/>
            <a:ext cx="554714" cy="580063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ผลการค้นหารูปภาพสำหรับ น้ำหมัก em"/>
          <p:cNvPicPr>
            <a:picLocks noChangeAspect="1" noChangeArrowheads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93"/>
          <a:stretch/>
        </p:blipFill>
        <p:spPr bwMode="auto">
          <a:xfrm>
            <a:off x="5959391" y="4157739"/>
            <a:ext cx="603052" cy="5800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75" name="TextBox 74"/>
          <p:cNvSpPr txBox="1"/>
          <p:nvPr/>
        </p:nvSpPr>
        <p:spPr>
          <a:xfrm>
            <a:off x="5306001" y="7236407"/>
            <a:ext cx="270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ernard MT Condensed" panose="02050806060905020404" pitchFamily="18" charset="0"/>
              </a:rPr>
              <a:t>5</a:t>
            </a:r>
            <a:endParaRPr lang="en-AU" sz="2000" dirty="0">
              <a:latin typeface="Bernard MT Condensed" panose="02050806060905020404" pitchFamily="18" charset="0"/>
            </a:endParaRPr>
          </a:p>
        </p:txBody>
      </p:sp>
      <p:sp>
        <p:nvSpPr>
          <p:cNvPr id="76" name="สี่เหลี่ยมผืนผ้า 6"/>
          <p:cNvSpPr/>
          <p:nvPr/>
        </p:nvSpPr>
        <p:spPr>
          <a:xfrm>
            <a:off x="5293140" y="7345870"/>
            <a:ext cx="13340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 </a:t>
            </a:r>
            <a:r>
              <a:rPr lang="en-US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พลิกกลับหรือเกลี่ยกองเศษขยะอินทรีย์หรือขยะเปียกเป็นประจำเพื่อเติมอากาศให้กับจุลินท</a:t>
            </a:r>
            <a:r>
              <a:rPr lang="th-TH" sz="1200" dirty="0" err="1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รีย์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นำไปใช้ในกระบวนการย่อยสลาย เมื่อถึงระยะเวลาหนึ่งก็จะได้ดินหรือปุ๋ยที่มีคุณสมบัติเหมาะแก่การปลูกพืช</a:t>
            </a:r>
          </a:p>
        </p:txBody>
      </p:sp>
      <p:pic>
        <p:nvPicPr>
          <p:cNvPr id="1070" name="Picture 46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244" y="6504739"/>
            <a:ext cx="994556" cy="66510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ตัวเชื่อมต่อตรง 2"/>
          <p:cNvCxnSpPr/>
          <p:nvPr/>
        </p:nvCxnSpPr>
        <p:spPr>
          <a:xfrm>
            <a:off x="3289979" y="3264354"/>
            <a:ext cx="61993" cy="6552364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รูปภาพที่เกี่ยวข้อง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80" y="1915784"/>
            <a:ext cx="1300957" cy="735524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สี่เหลี่ยมผืนผ้า 12"/>
          <p:cNvSpPr/>
          <p:nvPr/>
        </p:nvSpPr>
        <p:spPr>
          <a:xfrm>
            <a:off x="1596550" y="4672820"/>
            <a:ext cx="145167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</a:t>
            </a:r>
            <a:r>
              <a:rPr lang="en-US" sz="14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   </a:t>
            </a:r>
            <a:r>
              <a:rPr lang="th-TH" sz="1200" dirty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นำเศษอาหาร เศษผักผลไม้ ใบไม้ และเศษหญ้าที่เหลือมาเทใส่ในถังที่ฝังไว้ และปิดฝาภาชนะให้</a:t>
            </a:r>
            <a:r>
              <a:rPr lang="th-TH" sz="12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มิดชิด</a:t>
            </a:r>
            <a:endParaRPr lang="en-US" sz="1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9323" y="9439929"/>
            <a:ext cx="3010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ตัวอย่างจากต้นแบบการจัดการขยะ ชุมชนบ้านป่าบุก เทศบาลตำบลแม่แรง อำเภอป่าซาง จังหวัดลำพูน</a:t>
            </a:r>
            <a:endParaRPr lang="en-AU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4" name="รูปภาพ 63"/>
          <p:cNvPicPr>
            <a:picLocks noChangeAspect="1"/>
          </p:cNvPicPr>
          <p:nvPr/>
        </p:nvPicPr>
        <p:blipFill rotWithShape="1">
          <a:blip r:embed="rId2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19"/>
          <a:stretch/>
        </p:blipFill>
        <p:spPr>
          <a:xfrm>
            <a:off x="3651558" y="9208891"/>
            <a:ext cx="290200" cy="661925"/>
          </a:xfrm>
          <a:prstGeom prst="rect">
            <a:avLst/>
          </a:prstGeom>
        </p:spPr>
      </p:pic>
      <p:pic>
        <p:nvPicPr>
          <p:cNvPr id="66" name="รูปภาพ 65"/>
          <p:cNvPicPr>
            <a:picLocks noChangeAspect="1"/>
          </p:cNvPicPr>
          <p:nvPr/>
        </p:nvPicPr>
        <p:blipFill rotWithShape="1"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1" t="20616" b="20737"/>
          <a:stretch/>
        </p:blipFill>
        <p:spPr>
          <a:xfrm>
            <a:off x="4003282" y="9305823"/>
            <a:ext cx="674759" cy="468059"/>
          </a:xfrm>
          <a:prstGeom prst="rect">
            <a:avLst/>
          </a:prstGeom>
        </p:spPr>
      </p:pic>
      <p:pic>
        <p:nvPicPr>
          <p:cNvPr id="7" name="Picture 2" descr="ผลการค้นหารูปภาพสำหรับ กรมส่งเสริมการปกครองท้องถิ่น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03" y="9252505"/>
            <a:ext cx="549788" cy="57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1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470</Words>
  <Application>Microsoft Office PowerPoint</Application>
  <PresentationFormat>กระดาษ A4 (210x297 มม.)</PresentationFormat>
  <Paragraphs>28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งานนำเสนอ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User01</dc:creator>
  <cp:lastModifiedBy>DLA-USER</cp:lastModifiedBy>
  <cp:revision>26</cp:revision>
  <cp:lastPrinted>2018-02-28T04:55:42Z</cp:lastPrinted>
  <dcterms:created xsi:type="dcterms:W3CDTF">2018-02-25T08:07:35Z</dcterms:created>
  <dcterms:modified xsi:type="dcterms:W3CDTF">2018-03-05T08:07:17Z</dcterms:modified>
</cp:coreProperties>
</file>